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2"/>
  </p:sldMasterIdLst>
  <p:notesMasterIdLst>
    <p:notesMasterId r:id="rId18"/>
  </p:notesMasterIdLst>
  <p:handoutMasterIdLst>
    <p:handoutMasterId r:id="rId19"/>
  </p:handoutMasterIdLst>
  <p:sldIdLst>
    <p:sldId id="331" r:id="rId3"/>
    <p:sldId id="350" r:id="rId4"/>
    <p:sldId id="352" r:id="rId5"/>
    <p:sldId id="343" r:id="rId6"/>
    <p:sldId id="358" r:id="rId7"/>
    <p:sldId id="344" r:id="rId8"/>
    <p:sldId id="359" r:id="rId9"/>
    <p:sldId id="363" r:id="rId10"/>
    <p:sldId id="365" r:id="rId11"/>
    <p:sldId id="366" r:id="rId12"/>
    <p:sldId id="362" r:id="rId13"/>
    <p:sldId id="360" r:id="rId14"/>
    <p:sldId id="361" r:id="rId15"/>
    <p:sldId id="367" r:id="rId16"/>
    <p:sldId id="306" r:id="rId17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3002">
          <p15:clr>
            <a:srgbClr val="A4A3A4"/>
          </p15:clr>
        </p15:guide>
        <p15:guide id="4" orient="horz" pos="2707">
          <p15:clr>
            <a:srgbClr val="A4A3A4"/>
          </p15:clr>
        </p15:guide>
        <p15:guide id="5" orient="horz" pos="926">
          <p15:clr>
            <a:srgbClr val="A4A3A4"/>
          </p15:clr>
        </p15:guide>
        <p15:guide id="6" pos="5533">
          <p15:clr>
            <a:srgbClr val="A4A3A4"/>
          </p15:clr>
        </p15:guide>
        <p15:guide id="7" pos="145">
          <p15:clr>
            <a:srgbClr val="A4A3A4"/>
          </p15:clr>
        </p15:guide>
        <p15:guide id="8" pos="5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FFFFFF"/>
    <a:srgbClr val="242F78"/>
    <a:srgbClr val="333333"/>
    <a:srgbClr val="242C34"/>
    <a:srgbClr val="112138"/>
    <a:srgbClr val="2D4764"/>
    <a:srgbClr val="000000"/>
    <a:srgbClr val="B6C12B"/>
    <a:srgbClr val="00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454" autoAdjust="0"/>
  </p:normalViewPr>
  <p:slideViewPr>
    <p:cSldViewPr snapToGrid="0">
      <p:cViewPr varScale="1">
        <p:scale>
          <a:sx n="148" d="100"/>
          <a:sy n="148" d="100"/>
        </p:scale>
        <p:origin x="576" y="120"/>
      </p:cViewPr>
      <p:guideLst>
        <p:guide orient="horz" pos="4320"/>
        <p:guide pos="7680"/>
        <p:guide orient="horz" pos="3002"/>
        <p:guide orient="horz" pos="2707"/>
        <p:guide orient="horz" pos="926"/>
        <p:guide pos="5533"/>
        <p:guide pos="145"/>
        <p:guide pos="599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10/28/2019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A03A-0F4A-47D2-8E70-34417FF6C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E156B-9F9D-4351-82E7-B56A94295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07E3-2FBC-4ACE-8200-E0D3FF25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394E-DA72-48AB-8182-F6B6814A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6D27-434C-4E62-87B6-A9060E93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629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F951-BFAB-42CF-B673-8F1F4AAA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716F9-A044-4D1B-8F61-1C188E46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926B-984E-4322-ABBB-7F7CA271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4C2A-04D9-4642-A1F1-86B24B0D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BF31-0C97-4B05-955C-B5147C27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354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16C0D-52CC-443C-A57A-CA496C9C0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B58C0-BC46-4E31-92CB-22DCC314A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19EC-DFD9-4473-86E1-C1BA0118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58BE-7692-4917-B345-630C2D75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2C84-BCFB-4B83-9EA0-CE8694A3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2944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104816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tterask ERNI dark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red_Toni_de-la-Torre_Cycling_Senior-Develop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416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Toni de la Torre, Cyclist and Senior Developer</a:t>
            </a:r>
          </a:p>
        </p:txBody>
      </p:sp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kris_fajardo_diver_service_unit_lead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Kris Fajardo,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Diver and Service Unit Leader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laudia_Perarnau_Painting_Recruit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1802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Claudia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Perarnau, Painter and Recruiter</a:t>
            </a:r>
            <a:endParaRPr lang="en-GB" sz="800" noProof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009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ubomir_Maron_Chess_Professional-Software-Engine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974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Lubomir Maron, Chess player and Professional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703726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5245-E3D1-4D1C-AF5B-84D26C125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8"/>
          <a:stretch/>
        </p:blipFill>
        <p:spPr>
          <a:xfrm>
            <a:off x="-1" y="229745"/>
            <a:ext cx="8330086" cy="49137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Daniel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 err="1">
                <a:solidFill>
                  <a:schemeClr val="bg2"/>
                </a:solidFill>
                <a:latin typeface="Calibri Light"/>
                <a:cs typeface="Calibri Light"/>
              </a:rPr>
              <a:t>Britschgi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Handball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dirty="0" err="1">
                <a:solidFill>
                  <a:schemeClr val="bg2"/>
                </a:solidFill>
                <a:latin typeface="Calibri Light"/>
                <a:cs typeface="Calibri Light"/>
              </a:rPr>
              <a:t>player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Senior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Consultant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F8BC0A-4CDF-4C8A-ADEB-3BB063864B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38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4F7E3F-E658-4C2E-837D-2EEED055FA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b="5912"/>
          <a:stretch/>
        </p:blipFill>
        <p:spPr>
          <a:xfrm>
            <a:off x="0" y="292903"/>
            <a:ext cx="8303508" cy="48505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Juraj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 err="1">
                <a:solidFill>
                  <a:schemeClr val="bg2"/>
                </a:solidFill>
                <a:latin typeface="Calibri Light"/>
                <a:cs typeface="Calibri Light"/>
              </a:rPr>
              <a:t>Žoffčák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Swimmer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Senior Developer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8CDD9-A1D9-467B-9C05-353CB93B3E4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7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6EB4-C852-4884-97CB-CF309CA2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6A42-54B5-4A7C-89C0-0991AD84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52DCE-C2EE-4C5E-808C-E842FD0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7F30-2283-488C-AFF8-56299ACE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0B20-2060-4B3B-9404-382E6BF1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3396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67A40A-738A-41BE-B0F2-E06D0956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2006"/>
          <a:stretch/>
        </p:blipFill>
        <p:spPr>
          <a:xfrm>
            <a:off x="4778" y="1"/>
            <a:ext cx="8365429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03915A-4469-4EAB-8369-8E1FEE4F7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1BB343A-EA4A-4BCC-BD92-4E7150D23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1216" y="2993795"/>
            <a:ext cx="5972783" cy="1795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B9BAE-9541-44EC-B647-0A15DBB319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>
                <a:solidFill>
                  <a:schemeClr val="bg2"/>
                </a:solidFill>
                <a:latin typeface="Calibri Light"/>
                <a:cs typeface="Calibri Light"/>
              </a:rPr>
              <a:t>Liviu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Botea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Conductor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PO Proxy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4561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1E7398-62C5-4BF1-B194-55103BFCE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26241"/>
          <a:stretch/>
        </p:blipFill>
        <p:spPr>
          <a:xfrm flipH="1">
            <a:off x="-2" y="0"/>
            <a:ext cx="9144001" cy="48591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Marius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Calibri Light"/>
                <a:cs typeface="Calibri Light"/>
              </a:rPr>
              <a:t>Salcudeanu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Billiard 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P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layer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Managing Director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6746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254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E404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071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601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grey B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tx1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900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EA41-5C91-4A84-85C0-B233A6C1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683DF-38AD-40F7-ACEE-BF60AAB29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ADB8-C511-477A-B651-5964706C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0C2-B654-4581-8FEA-C10B5E8F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6542-5A61-4ADB-91CA-AEF1B376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097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ht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F063-4F7E-471E-B053-FF5A3427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6F3F-CC31-4208-A233-0A66D1281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C6AE8-9C6E-4A93-9AFC-B54ADBCC4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DA2F8-8907-4C2D-B7C0-E1047A47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1703C-A81E-488C-9F68-98BB02D2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3850-A73B-4EC5-A81E-CB37095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0909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BDC2-D15B-4E0C-A7A4-5E21AEDF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5829-B473-46C0-AC31-FB49A5ACF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CBABC-11FF-42AB-9CFD-E7A36C87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2A10D-3A70-4D3E-9D34-E360215FC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AD6A6-BCAF-41F3-B1B3-4B84B22EE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8147-7635-4A3C-99BA-062F0DC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7BE18-B408-4E77-AD02-0E877879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71C99F-0744-45A1-A3CD-523F80DE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757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86FF-B12B-4501-8EA8-37B833C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7E550-A563-4955-8EDC-BDCC7298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784-0336-46A4-A90A-5E41D60A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6971-E234-4D83-8141-A1B78EC3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134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81874-6AA5-448E-B04F-91A65F47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B3956-96CC-4525-807C-33FBB17F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1BD23-EAFD-4D5C-BC21-58B0AB0F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2389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D9FD-FCD6-40B7-85A4-0B813EEC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4A5D-DB92-4C22-B5EA-4FC782EA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2ABAD-33E9-4197-BDC8-B3D37EE0C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4AA00-6F7C-4212-882D-92147793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16EF-9D07-4957-BA01-B1926CBC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0AB0A-8BA1-405E-89B4-92B5880D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9860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7DB0-E2C3-45A4-8D14-3B762CDE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99B96-5CEA-49B2-BC46-3C991C226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53C10-4C42-447B-BB52-7F3AEEF15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EF379-D116-4029-9C8D-6433C7DE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45065-5DC6-49A5-BC77-0E480466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E9E7F-DCB5-4E4C-8D34-48B5B74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17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C727FC-2C29-45A7-A7AF-83A72C1E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2F1C-673F-4BD9-AC21-A9389BA9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FC8C-BA9C-4078-B46F-119364A7B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B1A2-6208-4664-A400-5AA277319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804C-96E2-46A8-BF85-7ED8E22DE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erade Verbindung 5">
            <a:extLst>
              <a:ext uri="{FF2B5EF4-FFF2-40B4-BE49-F238E27FC236}">
                <a16:creationId xmlns:a16="http://schemas.microsoft.com/office/drawing/2014/main" id="{C3807914-E42D-447F-8BD3-133C9B36B2AA}"/>
              </a:ext>
            </a:extLst>
          </p:cNvPr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6">
            <a:extLst>
              <a:ext uri="{FF2B5EF4-FFF2-40B4-BE49-F238E27FC236}">
                <a16:creationId xmlns:a16="http://schemas.microsoft.com/office/drawing/2014/main" id="{CC919766-FA15-492A-BB41-2DEB1684B659}"/>
              </a:ext>
            </a:extLst>
          </p:cNvPr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B82D26F5-9297-478C-967B-9A01DE11209A}"/>
              </a:ext>
            </a:extLst>
          </p:cNvPr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8">
            <a:extLst>
              <a:ext uri="{FF2B5EF4-FFF2-40B4-BE49-F238E27FC236}">
                <a16:creationId xmlns:a16="http://schemas.microsoft.com/office/drawing/2014/main" id="{C67221CB-0E69-4670-8DCA-CB5E3DA6E453}"/>
              </a:ext>
            </a:extLst>
          </p:cNvPr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9">
            <a:extLst>
              <a:ext uri="{FF2B5EF4-FFF2-40B4-BE49-F238E27FC236}">
                <a16:creationId xmlns:a16="http://schemas.microsoft.com/office/drawing/2014/main" id="{6A2C9641-5C28-4B22-B908-5BAF1DA9E7D2}"/>
              </a:ext>
            </a:extLst>
          </p:cNvPr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0">
            <a:extLst>
              <a:ext uri="{FF2B5EF4-FFF2-40B4-BE49-F238E27FC236}">
                <a16:creationId xmlns:a16="http://schemas.microsoft.com/office/drawing/2014/main" id="{D01B7DFD-4F64-4B20-8325-81D2ED57B7A6}"/>
              </a:ext>
            </a:extLst>
          </p:cNvPr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1">
            <a:extLst>
              <a:ext uri="{FF2B5EF4-FFF2-40B4-BE49-F238E27FC236}">
                <a16:creationId xmlns:a16="http://schemas.microsoft.com/office/drawing/2014/main" id="{4D7D7774-7FCE-4F22-BD14-671A0FD33A79}"/>
              </a:ext>
            </a:extLst>
          </p:cNvPr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2">
            <a:extLst>
              <a:ext uri="{FF2B5EF4-FFF2-40B4-BE49-F238E27FC236}">
                <a16:creationId xmlns:a16="http://schemas.microsoft.com/office/drawing/2014/main" id="{FFDEC1EF-DCBC-42EB-81BF-1694AB9822E8}"/>
              </a:ext>
            </a:extLst>
          </p:cNvPr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22">
            <a:extLst>
              <a:ext uri="{FF2B5EF4-FFF2-40B4-BE49-F238E27FC236}">
                <a16:creationId xmlns:a16="http://schemas.microsoft.com/office/drawing/2014/main" id="{97BFB088-9919-4F7C-B3D5-A6F38FDBBD64}"/>
              </a:ext>
            </a:extLst>
          </p:cNvPr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3">
            <a:extLst>
              <a:ext uri="{FF2B5EF4-FFF2-40B4-BE49-F238E27FC236}">
                <a16:creationId xmlns:a16="http://schemas.microsoft.com/office/drawing/2014/main" id="{AD9D4C8B-49FF-4223-ADA0-2BFCB94E05B9}"/>
              </a:ext>
            </a:extLst>
          </p:cNvPr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24">
            <a:extLst>
              <a:ext uri="{FF2B5EF4-FFF2-40B4-BE49-F238E27FC236}">
                <a16:creationId xmlns:a16="http://schemas.microsoft.com/office/drawing/2014/main" id="{98EEC9D9-4977-4CA7-B1C2-11FA73B81C49}"/>
              </a:ext>
            </a:extLst>
          </p:cNvPr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25">
            <a:extLst>
              <a:ext uri="{FF2B5EF4-FFF2-40B4-BE49-F238E27FC236}">
                <a16:creationId xmlns:a16="http://schemas.microsoft.com/office/drawing/2014/main" id="{50CF2F05-F753-40FA-8388-9F349169E80B}"/>
              </a:ext>
            </a:extLst>
          </p:cNvPr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26">
            <a:extLst>
              <a:ext uri="{FF2B5EF4-FFF2-40B4-BE49-F238E27FC236}">
                <a16:creationId xmlns:a16="http://schemas.microsoft.com/office/drawing/2014/main" id="{8F8CD3A5-B43B-408F-913F-076B6F5A425A}"/>
              </a:ext>
            </a:extLst>
          </p:cNvPr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27">
            <a:extLst>
              <a:ext uri="{FF2B5EF4-FFF2-40B4-BE49-F238E27FC236}">
                <a16:creationId xmlns:a16="http://schemas.microsoft.com/office/drawing/2014/main" id="{1249231B-D02F-46E2-B75B-82F7CC6AFDBF}"/>
              </a:ext>
            </a:extLst>
          </p:cNvPr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8">
            <a:extLst>
              <a:ext uri="{FF2B5EF4-FFF2-40B4-BE49-F238E27FC236}">
                <a16:creationId xmlns:a16="http://schemas.microsoft.com/office/drawing/2014/main" id="{D2154C25-3EB6-47CD-9C2F-3C889BCC34B4}"/>
              </a:ext>
            </a:extLst>
          </p:cNvPr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9">
            <a:extLst>
              <a:ext uri="{FF2B5EF4-FFF2-40B4-BE49-F238E27FC236}">
                <a16:creationId xmlns:a16="http://schemas.microsoft.com/office/drawing/2014/main" id="{D30A6658-6673-4CB2-A59D-8DC8AB73D0F7}"/>
              </a:ext>
            </a:extLst>
          </p:cNvPr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9">
            <a:extLst>
              <a:ext uri="{FF2B5EF4-FFF2-40B4-BE49-F238E27FC236}">
                <a16:creationId xmlns:a16="http://schemas.microsoft.com/office/drawing/2014/main" id="{11E754E8-91EB-4201-BDBF-9F79CAA20DD9}"/>
              </a:ext>
            </a:extLst>
          </p:cNvPr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>
            <a:extLst>
              <a:ext uri="{FF2B5EF4-FFF2-40B4-BE49-F238E27FC236}">
                <a16:creationId xmlns:a16="http://schemas.microsoft.com/office/drawing/2014/main" id="{29488902-F827-45F0-BDED-8A0F86104192}"/>
              </a:ext>
            </a:extLst>
          </p:cNvPr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1">
            <a:extLst>
              <a:ext uri="{FF2B5EF4-FFF2-40B4-BE49-F238E27FC236}">
                <a16:creationId xmlns:a16="http://schemas.microsoft.com/office/drawing/2014/main" id="{6BA0726B-9ACA-4CA7-BB1A-82D28FC2CC09}"/>
              </a:ext>
            </a:extLst>
          </p:cNvPr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26" name="Textfeld 30">
            <a:extLst>
              <a:ext uri="{FF2B5EF4-FFF2-40B4-BE49-F238E27FC236}">
                <a16:creationId xmlns:a16="http://schemas.microsoft.com/office/drawing/2014/main" id="{DE9F55EB-F06F-46D1-9D5E-592F9F1B4D7E}"/>
              </a:ext>
            </a:extLst>
          </p:cNvPr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27" name="Textfeld 31">
            <a:extLst>
              <a:ext uri="{FF2B5EF4-FFF2-40B4-BE49-F238E27FC236}">
                <a16:creationId xmlns:a16="http://schemas.microsoft.com/office/drawing/2014/main" id="{2778173F-53E3-412A-B2F9-9BA3C163437D}"/>
              </a:ext>
            </a:extLst>
          </p:cNvPr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28" name="Textfeld 32">
            <a:extLst>
              <a:ext uri="{FF2B5EF4-FFF2-40B4-BE49-F238E27FC236}">
                <a16:creationId xmlns:a16="http://schemas.microsoft.com/office/drawing/2014/main" id="{21513E52-7624-4841-B915-E8BA88C32EFC}"/>
              </a:ext>
            </a:extLst>
          </p:cNvPr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9" name="Textfeld 33">
            <a:extLst>
              <a:ext uri="{FF2B5EF4-FFF2-40B4-BE49-F238E27FC236}">
                <a16:creationId xmlns:a16="http://schemas.microsoft.com/office/drawing/2014/main" id="{4D193298-6288-4520-B1CC-F82AC1953DAE}"/>
              </a:ext>
            </a:extLst>
          </p:cNvPr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0" name="Textfeld 35">
            <a:extLst>
              <a:ext uri="{FF2B5EF4-FFF2-40B4-BE49-F238E27FC236}">
                <a16:creationId xmlns:a16="http://schemas.microsoft.com/office/drawing/2014/main" id="{4AF293B7-0B80-44BA-B497-4BB6304E5CED}"/>
              </a:ext>
            </a:extLst>
          </p:cNvPr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1" name="Textfeld 36">
            <a:extLst>
              <a:ext uri="{FF2B5EF4-FFF2-40B4-BE49-F238E27FC236}">
                <a16:creationId xmlns:a16="http://schemas.microsoft.com/office/drawing/2014/main" id="{772168D0-221C-41ED-A5BD-18B3AED5638E}"/>
              </a:ext>
            </a:extLst>
          </p:cNvPr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2" name="Textfeld 37">
            <a:extLst>
              <a:ext uri="{FF2B5EF4-FFF2-40B4-BE49-F238E27FC236}">
                <a16:creationId xmlns:a16="http://schemas.microsoft.com/office/drawing/2014/main" id="{1099003B-67F9-4119-B00F-4777E120412E}"/>
              </a:ext>
            </a:extLst>
          </p:cNvPr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27551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90" r:id="rId12"/>
    <p:sldLayoutId id="2147483791" r:id="rId13"/>
    <p:sldLayoutId id="2147483726" r:id="rId14"/>
    <p:sldLayoutId id="2147483725" r:id="rId15"/>
    <p:sldLayoutId id="2147483735" r:id="rId16"/>
    <p:sldLayoutId id="2147483748" r:id="rId17"/>
    <p:sldLayoutId id="2147483758" r:id="rId18"/>
    <p:sldLayoutId id="2147483759" r:id="rId19"/>
    <p:sldLayoutId id="2147483760" r:id="rId20"/>
    <p:sldLayoutId id="2147483761" r:id="rId21"/>
    <p:sldLayoutId id="2147483661" r:id="rId22"/>
    <p:sldLayoutId id="2147483731" r:id="rId23"/>
    <p:sldLayoutId id="2147483732" r:id="rId24"/>
    <p:sldLayoutId id="2147483733" r:id="rId25"/>
    <p:sldLayoutId id="2147483756" r:id="rId26"/>
    <p:sldLayoutId id="2147483754" r:id="rId27"/>
    <p:sldLayoutId id="2147483755" r:id="rId28"/>
    <p:sldLayoutId id="2147483753" r:id="rId29"/>
    <p:sldLayoutId id="2147483744" r:id="rId30"/>
    <p:sldLayoutId id="2147483746" r:id="rId31"/>
    <p:sldLayoutId id="2147483747" r:id="rId3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microsoft.com/en-us/visualstudio/test/vstest-console-options?view=vs-2019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pecsolutions.gitbook.io/specsync/important-concepts/synchronizing-automated-test-cases" TargetMode="External"/><Relationship Id="rId2" Type="http://schemas.openxmlformats.org/officeDocument/2006/relationships/hyperlink" Target="https://specsolutions.gitbook.io/specsync/getting-started/getting-started-specflow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hyperlink" Target="https://www.specsolutions.eu/media/specsync/SpecSync_for_AzureDevOps_Plans_20190115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38E0802D-F7DB-40A0-8664-C1EEACFC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2729" y="3618618"/>
            <a:ext cx="5202192" cy="365119"/>
          </a:xfrm>
        </p:spPr>
        <p:txBody>
          <a:bodyPr/>
          <a:lstStyle/>
          <a:p>
            <a:r>
              <a:rPr lang="en-GB" dirty="0"/>
              <a:t>QA – Automation Tester Certification</a:t>
            </a:r>
            <a:endParaRPr lang="es-ES" b="1" dirty="0"/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88180223-4FF8-4702-A3F1-1006CC0AC2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2729" y="4060675"/>
            <a:ext cx="5206145" cy="256532"/>
          </a:xfrm>
        </p:spPr>
        <p:txBody>
          <a:bodyPr/>
          <a:lstStyle/>
          <a:p>
            <a:r>
              <a:rPr lang="en-GB" dirty="0"/>
              <a:t>Test Automation Engineer – Preparation Course – Session 04</a:t>
            </a:r>
          </a:p>
        </p:txBody>
      </p:sp>
    </p:spTree>
    <p:extLst>
      <p:ext uri="{BB962C8B-B14F-4D97-AF65-F5344CB8AC3E}">
        <p14:creationId xmlns:p14="http://schemas.microsoft.com/office/powerpoint/2010/main" val="234568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10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</p:spPr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45764" y="822614"/>
            <a:ext cx="8549292" cy="189928"/>
          </a:xfrm>
        </p:spPr>
        <p:txBody>
          <a:bodyPr/>
          <a:lstStyle/>
          <a:p>
            <a:r>
              <a:rPr lang="en-GB" dirty="0"/>
              <a:t>4.3 </a:t>
            </a:r>
            <a:r>
              <a:rPr lang="en-GB" dirty="0" err="1"/>
              <a:t>SpecSync</a:t>
            </a:r>
            <a:r>
              <a:rPr lang="en-GB" dirty="0"/>
              <a:t> – Publish Test 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6EDADA-307A-4C0B-BF1F-97FCE46B2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289" y="1114079"/>
            <a:ext cx="7401422" cy="347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51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11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675972" y="1540460"/>
            <a:ext cx="747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CI </a:t>
            </a:r>
            <a:r>
              <a:rPr lang="es-ES" sz="6600" dirty="0" err="1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over</a:t>
            </a:r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 Azure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232055" y="2747129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Pipelines &amp; </a:t>
            </a:r>
            <a:r>
              <a:rPr lang="es-ES" sz="2400" dirty="0" err="1">
                <a:solidFill>
                  <a:schemeClr val="bg1"/>
                </a:solidFill>
              </a:rPr>
              <a:t>Reporting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6673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12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b="1" dirty="0"/>
              <a:t>Selenium-Grid</a:t>
            </a:r>
            <a:r>
              <a:rPr lang="en-US" dirty="0"/>
              <a:t> allows you run your tests on different machines against different browsers in </a:t>
            </a:r>
            <a:r>
              <a:rPr lang="en-US" b="1" dirty="0"/>
              <a:t>parallel</a:t>
            </a:r>
            <a:r>
              <a:rPr lang="en-US" dirty="0"/>
              <a:t>. That is, </a:t>
            </a:r>
            <a:r>
              <a:rPr lang="en-US" b="1" dirty="0"/>
              <a:t>running multiple tests </a:t>
            </a:r>
            <a:r>
              <a:rPr lang="en-US" dirty="0"/>
              <a:t>at the same time against different machines running different browsers and operating systems. Essentially, Selenium-Grid support </a:t>
            </a:r>
            <a:r>
              <a:rPr lang="en-US" b="1" dirty="0"/>
              <a:t>distributed test execution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4.4 Pipelines</a:t>
            </a:r>
          </a:p>
        </p:txBody>
      </p:sp>
      <p:pic>
        <p:nvPicPr>
          <p:cNvPr id="1028" name="Picture 4" descr="Imatge relacionada">
            <a:extLst>
              <a:ext uri="{FF2B5EF4-FFF2-40B4-BE49-F238E27FC236}">
                <a16:creationId xmlns:a16="http://schemas.microsoft.com/office/drawing/2014/main" id="{5AFCB8E2-44A9-48DC-8E63-E0A14105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33" y="2173465"/>
            <a:ext cx="3874394" cy="232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06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13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5.4 Test Plans: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D50F95-BB95-477B-8B74-2881C9E9C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296" y="1488147"/>
            <a:ext cx="7313407" cy="238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72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14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5.4 Reporting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2373E-F6C3-47A2-9CCF-15CCB9553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03" y="1114079"/>
            <a:ext cx="5860814" cy="36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55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3EE9E-6F61-4929-8192-9CE2F098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91" y="1335314"/>
            <a:ext cx="1514155" cy="1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176725-41DF-49A8-A094-8092F1A33814}"/>
              </a:ext>
            </a:extLst>
          </p:cNvPr>
          <p:cNvSpPr/>
          <p:nvPr/>
        </p:nvSpPr>
        <p:spPr>
          <a:xfrm>
            <a:off x="2777339" y="2074987"/>
            <a:ext cx="256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ahnschrift SemiBold" panose="020B0502040204020203" pitchFamily="34" charset="0"/>
              </a:rPr>
              <a:t>Diego Martínez Gilabert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B553A-33A4-4C22-8F31-3F9C5AA0C989}"/>
              </a:ext>
            </a:extLst>
          </p:cNvPr>
          <p:cNvSpPr/>
          <p:nvPr/>
        </p:nvSpPr>
        <p:spPr>
          <a:xfrm>
            <a:off x="2397427" y="2576071"/>
            <a:ext cx="3326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diegomartinezgilabert@erni-espana.es</a:t>
            </a:r>
          </a:p>
        </p:txBody>
      </p:sp>
    </p:spTree>
    <p:extLst>
      <p:ext uri="{BB962C8B-B14F-4D97-AF65-F5344CB8AC3E}">
        <p14:creationId xmlns:p14="http://schemas.microsoft.com/office/powerpoint/2010/main" val="269167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04159-8B8A-48A1-84D2-151FFFE7C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20D40-2565-44E8-BFE7-2A20B67AD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F4782-A464-4A0F-AFC4-5A5FC068BE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8" y="1333021"/>
            <a:ext cx="4510568" cy="320768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01. UI Web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based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application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Automation</a:t>
            </a:r>
            <a:endParaRPr lang="es-ES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Selenium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Webdriver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BDD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Gherkin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Language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</a:t>
            </a:r>
            <a:br>
              <a:rPr lang="es-E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Specflow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Page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Model</a:t>
            </a:r>
            <a:br>
              <a:rPr lang="es-ES" dirty="0"/>
            </a:br>
            <a:endParaRPr lang="es-ES" dirty="0"/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02. Backend API Rest Automation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GET / POST / PUT / DELETE requests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Postman,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ResponsibilityChain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pattern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  <a:p>
            <a:pPr marL="342945" lvl="1" indent="0">
              <a:buNone/>
            </a:pPr>
            <a:endParaRPr lang="es-ES" dirty="0"/>
          </a:p>
          <a:p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03. UI Android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application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Automation</a:t>
            </a:r>
            <a:endParaRPr lang="es-ES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Appium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Locators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in Android</a:t>
            </a:r>
            <a:br>
              <a:rPr lang="es-ES" dirty="0"/>
            </a:b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DE737-8B5A-434A-8355-41DA97B1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 – Automation Tester Certification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8F1A4A-57BA-47FE-B39F-56DB25F1DD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CAA7E8D-9471-410B-9B47-E35EDF32756D}"/>
              </a:ext>
            </a:extLst>
          </p:cNvPr>
          <p:cNvSpPr txBox="1">
            <a:spLocks/>
          </p:cNvSpPr>
          <p:nvPr/>
        </p:nvSpPr>
        <p:spPr>
          <a:xfrm>
            <a:off x="4633432" y="1333021"/>
            <a:ext cx="4510568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  <a:p>
            <a:pPr lvl="1"/>
            <a:r>
              <a:rPr lang="es-ES" dirty="0" err="1"/>
              <a:t>Vstest</a:t>
            </a:r>
            <a:r>
              <a:rPr lang="es-ES" dirty="0"/>
              <a:t> </a:t>
            </a:r>
            <a:r>
              <a:rPr lang="es-ES" dirty="0" err="1"/>
              <a:t>Executor</a:t>
            </a:r>
            <a:endParaRPr lang="es-ES" dirty="0"/>
          </a:p>
          <a:p>
            <a:pPr lvl="1"/>
            <a:r>
              <a:rPr lang="es-ES" dirty="0"/>
              <a:t>Pipelines</a:t>
            </a:r>
          </a:p>
          <a:p>
            <a:pPr lvl="1"/>
            <a:r>
              <a:rPr lang="es-ES" dirty="0" err="1"/>
              <a:t>Reporting</a:t>
            </a:r>
            <a:endParaRPr lang="es-ES" dirty="0"/>
          </a:p>
          <a:p>
            <a:pPr lvl="1"/>
            <a:r>
              <a:rPr lang="es-ES" dirty="0" err="1"/>
              <a:t>Selenium</a:t>
            </a:r>
            <a:r>
              <a:rPr lang="es-ES" dirty="0"/>
              <a:t> </a:t>
            </a:r>
            <a:r>
              <a:rPr lang="es-ES" dirty="0" err="1"/>
              <a:t>Grid</a:t>
            </a:r>
            <a:endParaRPr lang="es-ES" dirty="0"/>
          </a:p>
          <a:p>
            <a:pPr lvl="1"/>
            <a:r>
              <a:rPr lang="es-ES" dirty="0" err="1"/>
              <a:t>Specsync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4620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675972" y="1540460"/>
            <a:ext cx="747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CI </a:t>
            </a:r>
            <a:r>
              <a:rPr lang="es-ES" sz="6600" dirty="0" err="1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over</a:t>
            </a:r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 Azure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232055" y="2747129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</a:rPr>
              <a:t>Selenium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Grid</a:t>
            </a:r>
            <a:r>
              <a:rPr lang="es-ES" sz="2400" dirty="0">
                <a:solidFill>
                  <a:schemeClr val="bg1"/>
                </a:solidFill>
              </a:rPr>
              <a:t> &amp; </a:t>
            </a:r>
            <a:r>
              <a:rPr lang="es-ES" sz="2400" dirty="0" err="1">
                <a:solidFill>
                  <a:schemeClr val="bg1"/>
                </a:solidFill>
              </a:rPr>
              <a:t>VsTest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executor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16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4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b="1" dirty="0"/>
              <a:t>Selenium-Grid</a:t>
            </a:r>
            <a:r>
              <a:rPr lang="en-US" dirty="0"/>
              <a:t> allows you run your tests on different machines against different browsers in </a:t>
            </a:r>
            <a:r>
              <a:rPr lang="en-US" b="1" dirty="0"/>
              <a:t>parallel</a:t>
            </a:r>
            <a:r>
              <a:rPr lang="en-US" dirty="0"/>
              <a:t>. That is, </a:t>
            </a:r>
            <a:r>
              <a:rPr lang="en-US" b="1" dirty="0"/>
              <a:t>running multiple tests </a:t>
            </a:r>
            <a:r>
              <a:rPr lang="en-US" dirty="0"/>
              <a:t>at the same time against different machines running different browsers and operating systems. Essentially, Selenium-Grid support </a:t>
            </a:r>
            <a:r>
              <a:rPr lang="en-US" b="1" dirty="0"/>
              <a:t>distributed test execution</a:t>
            </a:r>
            <a:r>
              <a:rPr lang="en-US" dirty="0"/>
              <a:t>.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4.1 Selenium Grid</a:t>
            </a:r>
          </a:p>
        </p:txBody>
      </p:sp>
      <p:pic>
        <p:nvPicPr>
          <p:cNvPr id="1028" name="Picture 4" descr="Imatge relacionada">
            <a:extLst>
              <a:ext uri="{FF2B5EF4-FFF2-40B4-BE49-F238E27FC236}">
                <a16:creationId xmlns:a16="http://schemas.microsoft.com/office/drawing/2014/main" id="{5AFCB8E2-44A9-48DC-8E63-E0A141053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333" y="2173465"/>
            <a:ext cx="3874394" cy="232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6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5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dirty="0"/>
              <a:t>The Visual Studio Test Platform is an open and extensible test platform that enables running tests, collect diagnostics data and report results. </a:t>
            </a:r>
          </a:p>
          <a:p>
            <a:pPr lvl="1" algn="just"/>
            <a:r>
              <a:rPr lang="en-US" b="1" dirty="0">
                <a:hlinkClick r:id="rId2"/>
              </a:rPr>
              <a:t>Command-line Options</a:t>
            </a:r>
            <a:r>
              <a:rPr lang="en-US" dirty="0"/>
              <a:t>: Test File, </a:t>
            </a:r>
            <a:r>
              <a:rPr lang="en-US" dirty="0" err="1"/>
              <a:t>TestCaseFilter</a:t>
            </a:r>
            <a:r>
              <a:rPr lang="en-US" dirty="0"/>
              <a:t>, Logger, etc.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4.2 </a:t>
            </a:r>
            <a:r>
              <a:rPr lang="en-GB" dirty="0" err="1"/>
              <a:t>VsTest</a:t>
            </a:r>
            <a:r>
              <a:rPr lang="en-GB" dirty="0"/>
              <a:t> Executor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8FE7C-F62C-4FA2-87AE-5777C6D0E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258" y="2255334"/>
            <a:ext cx="5005799" cy="1066664"/>
          </a:xfrm>
          <a:prstGeom prst="rect">
            <a:avLst/>
          </a:prstGeom>
        </p:spPr>
      </p:pic>
      <p:pic>
        <p:nvPicPr>
          <p:cNvPr id="2052" name="Picture 4" descr="Resultat d'imatges de vstest.exe trx">
            <a:extLst>
              <a:ext uri="{FF2B5EF4-FFF2-40B4-BE49-F238E27FC236}">
                <a16:creationId xmlns:a16="http://schemas.microsoft.com/office/drawing/2014/main" id="{28C9B694-D42A-488D-8CA8-89F271719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27" y="2217591"/>
            <a:ext cx="2494565" cy="254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6FAC75B6-4FBE-4FA4-8554-C48818122E8B}"/>
              </a:ext>
            </a:extLst>
          </p:cNvPr>
          <p:cNvSpPr txBox="1">
            <a:spLocks/>
          </p:cNvSpPr>
          <p:nvPr/>
        </p:nvSpPr>
        <p:spPr>
          <a:xfrm>
            <a:off x="403157" y="1414628"/>
            <a:ext cx="7725547" cy="3514560"/>
          </a:xfrm>
          <a:prstGeom prst="rect">
            <a:avLst/>
          </a:prstGeom>
        </p:spPr>
        <p:txBody>
          <a:bodyPr vert="horz" lIns="27004" tIns="21600" rIns="27004" bIns="21600" rtlCol="0">
            <a:normAutofit/>
          </a:bodyPr>
          <a:lstStyle>
            <a:lvl1pPr marL="138131" indent="-138131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en-GB" dirty="0"/>
          </a:p>
        </p:txBody>
      </p:sp>
      <p:sp>
        <p:nvSpPr>
          <p:cNvPr id="14" name="Inhaltsplatzhalter 3">
            <a:extLst>
              <a:ext uri="{FF2B5EF4-FFF2-40B4-BE49-F238E27FC236}">
                <a16:creationId xmlns:a16="http://schemas.microsoft.com/office/drawing/2014/main" id="{2E087CE8-5176-426B-968D-C9607E667C9A}"/>
              </a:ext>
            </a:extLst>
          </p:cNvPr>
          <p:cNvSpPr txBox="1">
            <a:spLocks/>
          </p:cNvSpPr>
          <p:nvPr/>
        </p:nvSpPr>
        <p:spPr>
          <a:xfrm>
            <a:off x="3585060" y="3735919"/>
            <a:ext cx="5468350" cy="1290555"/>
          </a:xfrm>
          <a:prstGeom prst="rect">
            <a:avLst/>
          </a:prstGeom>
        </p:spPr>
        <p:txBody>
          <a:bodyPr vert="horz" lIns="27004" tIns="21600" rIns="27004" bIns="21600" rtlCol="0">
            <a:normAutofit/>
          </a:bodyPr>
          <a:lstStyle>
            <a:lvl1pPr marL="138131" indent="-138131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800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900" b="1" dirty="0"/>
              <a:t>Example:</a:t>
            </a:r>
          </a:p>
          <a:p>
            <a:pPr marL="0" indent="0">
              <a:buNone/>
            </a:pPr>
            <a:r>
              <a:rPr lang="en-US" sz="900" dirty="0"/>
              <a:t>vstest.console.exe “PathToTestFile.dll" /</a:t>
            </a:r>
            <a:r>
              <a:rPr lang="en-US" sz="900" dirty="0" err="1"/>
              <a:t>Logger:trx</a:t>
            </a:r>
            <a:r>
              <a:rPr lang="en-US" sz="900" dirty="0"/>
              <a:t> /</a:t>
            </a:r>
            <a:r>
              <a:rPr lang="en-US" sz="900" dirty="0" err="1"/>
              <a:t>TestCaseFilter</a:t>
            </a:r>
            <a:r>
              <a:rPr lang="en-US" sz="900" dirty="0"/>
              <a:t>:"(</a:t>
            </a:r>
            <a:r>
              <a:rPr lang="en-US" sz="900" dirty="0" err="1"/>
              <a:t>TestCategory</a:t>
            </a:r>
            <a:r>
              <a:rPr lang="en-US" sz="900" dirty="0"/>
              <a:t>=tag1|TestCategory=tag2)"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251225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6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790570" y="1797635"/>
            <a:ext cx="740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PRACTICE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374710" y="2754855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</a:rPr>
              <a:t>Refactor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to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Remote</a:t>
            </a:r>
            <a:r>
              <a:rPr lang="es-ES" sz="2400" dirty="0">
                <a:solidFill>
                  <a:schemeClr val="bg1"/>
                </a:solidFill>
              </a:rPr>
              <a:t> </a:t>
            </a:r>
            <a:r>
              <a:rPr lang="es-ES" sz="2400" dirty="0" err="1">
                <a:solidFill>
                  <a:schemeClr val="bg1"/>
                </a:solidFill>
              </a:rPr>
              <a:t>WebDriver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1186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7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675972" y="1540460"/>
            <a:ext cx="747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CI </a:t>
            </a:r>
            <a:r>
              <a:rPr lang="es-ES" sz="6600" dirty="0" err="1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over</a:t>
            </a:r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 Azure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232055" y="2747129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solidFill>
                  <a:schemeClr val="bg1"/>
                </a:solidFill>
              </a:rPr>
              <a:t>SpecSync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439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8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i="1" dirty="0" err="1"/>
              <a:t>SpecSync</a:t>
            </a:r>
            <a:r>
              <a:rPr lang="en-US" i="1" dirty="0"/>
              <a:t> for Azure DevOps</a:t>
            </a:r>
            <a:r>
              <a:rPr lang="en-US" dirty="0"/>
              <a:t> is a synchronization tool that synchronizes Given/When/Then-based BDD scenarios to Azure DevOps. It supports any tool that uses the Gherkin language for describing the BDD scenarios, for example </a:t>
            </a:r>
            <a:r>
              <a:rPr lang="en-US" dirty="0" err="1"/>
              <a:t>SpecFlow</a:t>
            </a:r>
            <a:r>
              <a:rPr lang="en-US" dirty="0"/>
              <a:t> or Cucumber.</a:t>
            </a:r>
          </a:p>
          <a:p>
            <a:pPr algn="just"/>
            <a:endParaRPr lang="en-US" dirty="0"/>
          </a:p>
          <a:p>
            <a:pPr lvl="1" algn="just"/>
            <a:r>
              <a:rPr lang="es-ES" dirty="0">
                <a:hlinkClick r:id="rId2"/>
              </a:rPr>
              <a:t>https://specsolutions.gitbook.io/specsync/getting-started/getting-started-specflow</a:t>
            </a:r>
            <a:endParaRPr lang="es-ES" dirty="0"/>
          </a:p>
          <a:p>
            <a:pPr lvl="1" algn="just"/>
            <a:r>
              <a:rPr lang="es-ES" dirty="0">
                <a:hlinkClick r:id="rId3"/>
              </a:rPr>
              <a:t>https://specsolutions.gitbook.io/specsync/important-concepts/synchronizing-automated-test-cases</a:t>
            </a:r>
            <a:endParaRPr lang="es-ES" dirty="0"/>
          </a:p>
          <a:p>
            <a:pPr lvl="1" algn="just"/>
            <a:r>
              <a:rPr lang="es-ES" dirty="0">
                <a:hlinkClick r:id="rId4"/>
              </a:rPr>
              <a:t>https://www.specsolutions.eu/media/specsync/SpecSync_for_AzureDevOps_Plans_20190115.pdf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4.3 </a:t>
            </a:r>
            <a:r>
              <a:rPr lang="en-GB" dirty="0" err="1"/>
              <a:t>SpecSync</a:t>
            </a:r>
            <a:endParaRPr lang="en-GB" dirty="0"/>
          </a:p>
        </p:txBody>
      </p:sp>
      <p:pic>
        <p:nvPicPr>
          <p:cNvPr id="3076" name="Picture 4" descr="Resultat d'imatges de specsync">
            <a:extLst>
              <a:ext uri="{FF2B5EF4-FFF2-40B4-BE49-F238E27FC236}">
                <a16:creationId xmlns:a16="http://schemas.microsoft.com/office/drawing/2014/main" id="{DB6AD5AB-0F02-49DF-8FD2-0B5661FDC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0" y="3502549"/>
            <a:ext cx="2489200" cy="937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5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9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</p:spPr>
        <p:txBody>
          <a:bodyPr/>
          <a:lstStyle/>
          <a:p>
            <a:r>
              <a:rPr lang="es-ES" b="1" dirty="0"/>
              <a:t>04. </a:t>
            </a:r>
            <a:r>
              <a:rPr lang="es-ES" b="1" dirty="0" err="1"/>
              <a:t>Continuous</a:t>
            </a:r>
            <a:r>
              <a:rPr lang="es-ES" b="1" dirty="0"/>
              <a:t> </a:t>
            </a:r>
            <a:r>
              <a:rPr lang="es-ES" b="1" dirty="0" err="1"/>
              <a:t>Integration</a:t>
            </a:r>
            <a:r>
              <a:rPr lang="es-ES" b="1" dirty="0"/>
              <a:t> </a:t>
            </a:r>
            <a:r>
              <a:rPr lang="es-ES" b="1" dirty="0" err="1"/>
              <a:t>over</a:t>
            </a:r>
            <a:r>
              <a:rPr lang="es-ES" b="1" dirty="0"/>
              <a:t> Azure </a:t>
            </a:r>
            <a:r>
              <a:rPr lang="es-ES" b="1" dirty="0" err="1"/>
              <a:t>Environment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45764" y="822614"/>
            <a:ext cx="8549292" cy="189928"/>
          </a:xfrm>
        </p:spPr>
        <p:txBody>
          <a:bodyPr/>
          <a:lstStyle/>
          <a:p>
            <a:r>
              <a:rPr lang="en-GB" dirty="0"/>
              <a:t>4.3 </a:t>
            </a:r>
            <a:r>
              <a:rPr lang="en-GB" dirty="0" err="1"/>
              <a:t>SpecSync</a:t>
            </a:r>
            <a:r>
              <a:rPr lang="en-GB" dirty="0"/>
              <a:t> – Publish Test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19720-6515-4927-8CAC-B6D9627F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60" y="1204221"/>
            <a:ext cx="5319814" cy="351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08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12" type="System.String"/>
  <Property name="Content" value="667" type="System.String"/>
  <Property name="Language" value="en" type="System.String"/>
  <Property name="TemplateType" value="" type="System.String"/>
  <Property name="Author" value="Diego Martinez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MUC" type="System.String"/>
  <Property name="Subtitle" value="Title slide header" type="System.String"/>
  <Property name="Title" value="Certified Tester Advance Level" type="System.String"/>
  <Property name="Version" value="0.1" type="System.String"/>
  <Property name="DocType" value="" type="System.String"/>
  <Property name="DocName" value="ISTQB_Certification" type="System.String"/>
  <Property name="DocPath" value="" type="System.String"/>
  <Property name="DocContent" value="" type="System.String"/>
  <Property name="DocShowVersion" value="True" type="System.Boolean"/>
  <Property name="DocShowDate" value="False" type="System.Boolean"/>
  <Property name="DocDateFormat" value="" type="System.String"/>
  <Property name="Date" value="01/07/2019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D01B21A8-5373-44DA-B9CD-61E34BAABDC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</TotalTime>
  <Words>568</Words>
  <Application>Microsoft Office PowerPoint</Application>
  <PresentationFormat>On-screen Show (16:9)</PresentationFormat>
  <Paragraphs>89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Aharoni</vt:lpstr>
      <vt:lpstr>Arial</vt:lpstr>
      <vt:lpstr>Bahnschrift SemiBold</vt:lpstr>
      <vt:lpstr>Calibri</vt:lpstr>
      <vt:lpstr>Calibri Light</vt:lpstr>
      <vt:lpstr>Franklin Gothic Demi</vt:lpstr>
      <vt:lpstr>Lato</vt:lpstr>
      <vt:lpstr>Lato Light</vt:lpstr>
      <vt:lpstr>Lato Regular</vt:lpstr>
      <vt:lpstr>Wingdings</vt:lpstr>
      <vt:lpstr>Office Theme</vt:lpstr>
      <vt:lpstr>QA – Automation Tester Certification</vt:lpstr>
      <vt:lpstr>QA – Automation Tester Certification</vt:lpstr>
      <vt:lpstr>01. UI Web based application Automation</vt:lpstr>
      <vt:lpstr>04. Continuous Integration over Azure Environment</vt:lpstr>
      <vt:lpstr>04. Continuous Integration over Azure Environment</vt:lpstr>
      <vt:lpstr>01. UI Web based application Automation</vt:lpstr>
      <vt:lpstr>01. UI Web based application Automation</vt:lpstr>
      <vt:lpstr>04. Continuous Integration over Azure Environment</vt:lpstr>
      <vt:lpstr>04. Continuous Integration over Azure Environment</vt:lpstr>
      <vt:lpstr>04. Continuous Integration over Azure Environment</vt:lpstr>
      <vt:lpstr>01. UI Web based application Automation</vt:lpstr>
      <vt:lpstr>04. Continuous Integration over Azure Environment</vt:lpstr>
      <vt:lpstr>04. Continuous Integration over Azure Environment</vt:lpstr>
      <vt:lpstr>04. Continuous Integration over Azure Environment</vt:lpstr>
      <vt:lpstr>PowerPoint Presentation</vt:lpstr>
    </vt:vector>
  </TitlesOfParts>
  <Manager/>
  <Company>ERNI (Deutschland) GmbH · Arnulfpark, Luise-Ullrich-Str. 20 · 80636 · München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Tester Advance Level</dc:title>
  <dc:subject/>
  <dc:creator>Diego Martinez</dc:creator>
  <cp:keywords/>
  <dc:description/>
  <cp:lastModifiedBy>Martinez Diego (ERNI)</cp:lastModifiedBy>
  <cp:revision>1669</cp:revision>
  <cp:lastPrinted>2018-02-05T09:37:18Z</cp:lastPrinted>
  <dcterms:created xsi:type="dcterms:W3CDTF">2015-07-16T13:25:07Z</dcterms:created>
  <dcterms:modified xsi:type="dcterms:W3CDTF">2019-10-28T09:26:16Z</dcterms:modified>
  <cp:category>QMS - Basic - ERNI Basic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ccdd5e19-9ed4-45a4-a99b-408cc0dff775</vt:lpwstr>
  </property>
</Properties>
</file>